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DM Sans" pitchFamily="2" charset="0"/>
      <p:regular r:id="rId21"/>
      <p:bold r:id="rId22"/>
    </p:embeddedFont>
    <p:embeddedFont>
      <p:font typeface="DM Sans Bold" charset="0"/>
      <p:regular r:id="rId23"/>
    </p:embeddedFont>
    <p:embeddedFont>
      <p:font typeface="Montserrat Bold" panose="020B0604020202020204" charset="0"/>
      <p:regular r:id="rId24"/>
    </p:embeddedFont>
    <p:embeddedFont>
      <p:font typeface="Oswald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2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10659648" y="2831894"/>
            <a:ext cx="12525650" cy="12852812"/>
          </a:xfrm>
          <a:custGeom>
            <a:avLst/>
            <a:gdLst/>
            <a:ahLst/>
            <a:cxnLst/>
            <a:rect l="l" t="t" r="r" b="b"/>
            <a:pathLst>
              <a:path w="12525650" h="12852812">
                <a:moveTo>
                  <a:pt x="0" y="0"/>
                </a:moveTo>
                <a:lnTo>
                  <a:pt x="12525649" y="0"/>
                </a:lnTo>
                <a:lnTo>
                  <a:pt x="12525649" y="12852812"/>
                </a:lnTo>
                <a:lnTo>
                  <a:pt x="0" y="1285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3805786" y="-7392626"/>
            <a:ext cx="13641413" cy="13997719"/>
          </a:xfrm>
          <a:custGeom>
            <a:avLst/>
            <a:gdLst/>
            <a:ahLst/>
            <a:cxnLst/>
            <a:rect l="l" t="t" r="r" b="b"/>
            <a:pathLst>
              <a:path w="13641413" h="13997719">
                <a:moveTo>
                  <a:pt x="0" y="0"/>
                </a:moveTo>
                <a:lnTo>
                  <a:pt x="13641413" y="0"/>
                </a:lnTo>
                <a:lnTo>
                  <a:pt x="13641413" y="13997719"/>
                </a:lnTo>
                <a:lnTo>
                  <a:pt x="0" y="139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2004445" y="3202251"/>
            <a:ext cx="14322035" cy="2792224"/>
            <a:chOff x="0" y="0"/>
            <a:chExt cx="2765818" cy="5392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65818" cy="539224"/>
            </a:xfrm>
            <a:custGeom>
              <a:avLst/>
              <a:gdLst/>
              <a:ahLst/>
              <a:cxnLst/>
              <a:rect l="l" t="t" r="r" b="b"/>
              <a:pathLst>
                <a:path w="2765818" h="539224">
                  <a:moveTo>
                    <a:pt x="0" y="0"/>
                  </a:moveTo>
                  <a:lnTo>
                    <a:pt x="2765818" y="0"/>
                  </a:lnTo>
                  <a:lnTo>
                    <a:pt x="2765818" y="539224"/>
                  </a:lnTo>
                  <a:lnTo>
                    <a:pt x="0" y="539224"/>
                  </a:lnTo>
                  <a:close/>
                </a:path>
              </a:pathLst>
            </a:custGeom>
            <a:solidFill>
              <a:srgbClr val="1A1A1A"/>
            </a:solidFill>
            <a:ln w="38100" cap="sq">
              <a:solidFill>
                <a:srgbClr val="FDFBFB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765818" cy="558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266586" y="374138"/>
            <a:ext cx="1328476" cy="1328476"/>
          </a:xfrm>
          <a:custGeom>
            <a:avLst/>
            <a:gdLst/>
            <a:ahLst/>
            <a:cxnLst/>
            <a:rect l="l" t="t" r="r" b="b"/>
            <a:pathLst>
              <a:path w="1328476" h="1328476">
                <a:moveTo>
                  <a:pt x="0" y="0"/>
                </a:moveTo>
                <a:lnTo>
                  <a:pt x="1328476" y="0"/>
                </a:lnTo>
                <a:lnTo>
                  <a:pt x="1328476" y="1328476"/>
                </a:lnTo>
                <a:lnTo>
                  <a:pt x="0" y="1328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14602348" y="1932884"/>
            <a:ext cx="2656952" cy="87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b="1" spc="170">
                <a:solidFill>
                  <a:srgbClr val="F2F4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INSTITUTO TECNOLOGICO DE CULIACAN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510711"/>
            <a:ext cx="15893773" cy="1181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2"/>
              </a:lnSpc>
            </a:pPr>
            <a:r>
              <a:rPr lang="en-US" sz="7059" b="1" spc="69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PRECISIÓN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b="1" spc="692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AGRICULTURA DE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09058" y="6352002"/>
            <a:ext cx="13533057" cy="458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sz="2749" b="1" spc="145">
                <a:solidFill>
                  <a:srgbClr val="F2F4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DE INVESTIGACIÓN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8272" y="8479808"/>
            <a:ext cx="4728121" cy="87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sz="1735" b="1" spc="170">
                <a:solidFill>
                  <a:srgbClr val="F2F4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INTEGRANTES:</a:t>
            </a:r>
          </a:p>
          <a:p>
            <a:pPr algn="ctr">
              <a:lnSpc>
                <a:spcPts val="2394"/>
              </a:lnSpc>
            </a:pPr>
            <a:r>
              <a:rPr lang="en-US" sz="1735" b="1" spc="170">
                <a:solidFill>
                  <a:srgbClr val="F2F4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FÉLIX AVENDAÑO MATEO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1735" b="1" spc="170">
                <a:solidFill>
                  <a:srgbClr val="F2F4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SÁNCHEZ ARÉVALO JOSÉ ANTONIO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7869">
            <a:off x="7589602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3164691" y="5690535"/>
            <a:ext cx="2553956" cy="2614820"/>
          </a:xfrm>
          <a:custGeom>
            <a:avLst/>
            <a:gdLst/>
            <a:ahLst/>
            <a:cxnLst/>
            <a:rect l="l" t="t" r="r" b="b"/>
            <a:pathLst>
              <a:path w="2553956" h="2614820">
                <a:moveTo>
                  <a:pt x="0" y="0"/>
                </a:moveTo>
                <a:lnTo>
                  <a:pt x="2553956" y="0"/>
                </a:lnTo>
                <a:lnTo>
                  <a:pt x="2553956" y="2614820"/>
                </a:lnTo>
                <a:lnTo>
                  <a:pt x="0" y="2614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16" b="-551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3164691" y="3350782"/>
            <a:ext cx="2553956" cy="2339754"/>
          </a:xfrm>
          <a:custGeom>
            <a:avLst/>
            <a:gdLst/>
            <a:ahLst/>
            <a:cxnLst/>
            <a:rect l="l" t="t" r="r" b="b"/>
            <a:pathLst>
              <a:path w="2553956" h="2339754">
                <a:moveTo>
                  <a:pt x="0" y="0"/>
                </a:moveTo>
                <a:lnTo>
                  <a:pt x="2553956" y="0"/>
                </a:lnTo>
                <a:lnTo>
                  <a:pt x="2553956" y="2339753"/>
                </a:lnTo>
                <a:lnTo>
                  <a:pt x="0" y="2339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2191002" y="2265366"/>
            <a:ext cx="5724712" cy="86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12"/>
              </a:lnSpc>
            </a:pPr>
            <a:r>
              <a:rPr lang="en-US" sz="6297" b="1" spc="617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DESARROLLO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8247" y="4406554"/>
            <a:ext cx="7811500" cy="44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endParaRPr/>
          </a:p>
          <a:p>
            <a:pPr marL="611843" lvl="1" indent="-305922" algn="l">
              <a:lnSpc>
                <a:spcPts val="3910"/>
              </a:lnSpc>
              <a:buFont typeface="Arial"/>
              <a:buChar char="•"/>
            </a:pPr>
            <a:r>
              <a:rPr lang="en-US" sz="2833" spc="277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Paso 2: Dar Limpieza, Etiquetado, Clasificación y Validación a las imágenes obtenidas</a:t>
            </a:r>
          </a:p>
          <a:p>
            <a:pPr algn="l">
              <a:lnSpc>
                <a:spcPts val="3910"/>
              </a:lnSpc>
            </a:pPr>
            <a:endParaRPr lang="en-US" sz="2833" spc="277">
              <a:solidFill>
                <a:srgbClr val="F2F4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10"/>
              </a:lnSpc>
            </a:pPr>
            <a:endParaRPr lang="en-US" sz="2833" spc="277">
              <a:solidFill>
                <a:srgbClr val="F2F4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10"/>
              </a:lnSpc>
            </a:pPr>
            <a:r>
              <a:rPr lang="en-US" sz="2833" spc="277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Para organizar los datos y sea comprensible a la hora que el modelo detecte las plantas sanas / afectadas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7869">
            <a:off x="7589602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0012210" y="3511702"/>
            <a:ext cx="7626454" cy="4289880"/>
          </a:xfrm>
          <a:custGeom>
            <a:avLst/>
            <a:gdLst/>
            <a:ahLst/>
            <a:cxnLst/>
            <a:rect l="l" t="t" r="r" b="b"/>
            <a:pathLst>
              <a:path w="7626454" h="4289880">
                <a:moveTo>
                  <a:pt x="0" y="0"/>
                </a:moveTo>
                <a:lnTo>
                  <a:pt x="7626454" y="0"/>
                </a:lnTo>
                <a:lnTo>
                  <a:pt x="7626454" y="4289880"/>
                </a:lnTo>
                <a:lnTo>
                  <a:pt x="0" y="4289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2191002" y="2265366"/>
            <a:ext cx="5724712" cy="86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12"/>
              </a:lnSpc>
            </a:pPr>
            <a:r>
              <a:rPr lang="en-US" sz="6297" b="1" spc="617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DESARROLLO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8247" y="4406554"/>
            <a:ext cx="7811500" cy="44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endParaRPr/>
          </a:p>
          <a:p>
            <a:pPr marL="611843" lvl="1" indent="-305922" algn="l">
              <a:lnSpc>
                <a:spcPts val="3910"/>
              </a:lnSpc>
              <a:buFont typeface="Arial"/>
              <a:buChar char="•"/>
            </a:pPr>
            <a:r>
              <a:rPr lang="en-US" sz="2833" spc="277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Paso 3: Implementar el modelo IA local ligero en los drones</a:t>
            </a:r>
          </a:p>
          <a:p>
            <a:pPr algn="l">
              <a:lnSpc>
                <a:spcPts val="3910"/>
              </a:lnSpc>
            </a:pPr>
            <a:endParaRPr lang="en-US" sz="2833" spc="277">
              <a:solidFill>
                <a:srgbClr val="F2F4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10"/>
              </a:lnSpc>
            </a:pPr>
            <a:endParaRPr lang="en-US" sz="2833" spc="277">
              <a:solidFill>
                <a:srgbClr val="F2F4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10"/>
              </a:lnSpc>
            </a:pPr>
            <a:endParaRPr lang="en-US" sz="2833" spc="277">
              <a:solidFill>
                <a:srgbClr val="F2F4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10"/>
              </a:lnSpc>
            </a:pPr>
            <a:r>
              <a:rPr lang="en-US" sz="2833" spc="277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Facilitando a que trabaje el modelo sin una dependencia de conexión a internet, beneficiando a la zona rural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7869">
            <a:off x="7589602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0110511" y="3794623"/>
            <a:ext cx="7429853" cy="4295762"/>
          </a:xfrm>
          <a:custGeom>
            <a:avLst/>
            <a:gdLst/>
            <a:ahLst/>
            <a:cxnLst/>
            <a:rect l="l" t="t" r="r" b="b"/>
            <a:pathLst>
              <a:path w="7429853" h="4295762">
                <a:moveTo>
                  <a:pt x="0" y="0"/>
                </a:moveTo>
                <a:lnTo>
                  <a:pt x="7429853" y="0"/>
                </a:lnTo>
                <a:lnTo>
                  <a:pt x="7429853" y="4295762"/>
                </a:lnTo>
                <a:lnTo>
                  <a:pt x="0" y="429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2191002" y="2265366"/>
            <a:ext cx="5724712" cy="86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12"/>
              </a:lnSpc>
            </a:pPr>
            <a:r>
              <a:rPr lang="en-US" sz="6297" b="1" spc="617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DESARROLLO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8247" y="4406554"/>
            <a:ext cx="7811500" cy="44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endParaRPr/>
          </a:p>
          <a:p>
            <a:pPr marL="611843" lvl="1" indent="-305922" algn="l">
              <a:lnSpc>
                <a:spcPts val="3910"/>
              </a:lnSpc>
              <a:buFont typeface="Arial"/>
              <a:buChar char="•"/>
            </a:pPr>
            <a:r>
              <a:rPr lang="en-US" sz="2833" spc="277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Paso 4: Realizar Pruebas </a:t>
            </a:r>
          </a:p>
          <a:p>
            <a:pPr algn="l">
              <a:lnSpc>
                <a:spcPts val="3910"/>
              </a:lnSpc>
            </a:pPr>
            <a:endParaRPr lang="en-US" sz="2833" spc="277">
              <a:solidFill>
                <a:srgbClr val="F2F4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10"/>
              </a:lnSpc>
            </a:pPr>
            <a:endParaRPr lang="en-US" sz="2833" spc="277">
              <a:solidFill>
                <a:srgbClr val="F2F4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10"/>
              </a:lnSpc>
            </a:pPr>
            <a:endParaRPr lang="en-US" sz="2833" spc="277">
              <a:solidFill>
                <a:srgbClr val="F2F4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10"/>
              </a:lnSpc>
            </a:pPr>
            <a:endParaRPr lang="en-US" sz="2833" spc="277">
              <a:solidFill>
                <a:srgbClr val="F2F4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10"/>
              </a:lnSpc>
            </a:pPr>
            <a:r>
              <a:rPr lang="en-US" sz="2833" spc="277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Para garantizar que el sistema es confiable y en que puede apoyar en gran medida a los agricultores.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7869">
            <a:off x="7589602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0965573" y="3129583"/>
            <a:ext cx="6480370" cy="5685380"/>
          </a:xfrm>
          <a:custGeom>
            <a:avLst/>
            <a:gdLst/>
            <a:ahLst/>
            <a:cxnLst/>
            <a:rect l="l" t="t" r="r" b="b"/>
            <a:pathLst>
              <a:path w="6480370" h="5685380">
                <a:moveTo>
                  <a:pt x="0" y="0"/>
                </a:moveTo>
                <a:lnTo>
                  <a:pt x="6480370" y="0"/>
                </a:lnTo>
                <a:lnTo>
                  <a:pt x="6480370" y="5685381"/>
                </a:lnTo>
                <a:lnTo>
                  <a:pt x="0" y="5685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2191002" y="2265366"/>
            <a:ext cx="5724712" cy="86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12"/>
              </a:lnSpc>
            </a:pPr>
            <a:r>
              <a:rPr lang="en-US" sz="6297" b="1" spc="617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DESARROLLO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8247" y="4406554"/>
            <a:ext cx="7811500" cy="493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endParaRPr/>
          </a:p>
          <a:p>
            <a:pPr marL="611843" lvl="1" indent="-305922" algn="l">
              <a:lnSpc>
                <a:spcPts val="3910"/>
              </a:lnSpc>
              <a:buFont typeface="Arial"/>
              <a:buChar char="•"/>
            </a:pPr>
            <a:r>
              <a:rPr lang="en-US" sz="2833" spc="277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Paso 5: Dar capacitación</a:t>
            </a:r>
          </a:p>
          <a:p>
            <a:pPr algn="l">
              <a:lnSpc>
                <a:spcPts val="3910"/>
              </a:lnSpc>
            </a:pPr>
            <a:endParaRPr lang="en-US" sz="2833" spc="277">
              <a:solidFill>
                <a:srgbClr val="F2F4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10"/>
              </a:lnSpc>
            </a:pPr>
            <a:endParaRPr lang="en-US" sz="2833" spc="277">
              <a:solidFill>
                <a:srgbClr val="F2F4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10"/>
              </a:lnSpc>
            </a:pPr>
            <a:endParaRPr lang="en-US" sz="2833" spc="277">
              <a:solidFill>
                <a:srgbClr val="F2F4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10"/>
              </a:lnSpc>
            </a:pPr>
            <a:r>
              <a:rPr lang="en-US" sz="2833" spc="277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Esto para que los agricultores sepan cómo usar los drones con el modelo de IA y cómo poder interpretar los datos para saber qué hacer con sus cultivos de maíz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760017" y="-12044846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4185607" y="-391703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47322" y="4941501"/>
            <a:ext cx="11846274" cy="3726943"/>
          </a:xfrm>
          <a:custGeom>
            <a:avLst/>
            <a:gdLst/>
            <a:ahLst/>
            <a:cxnLst/>
            <a:rect l="l" t="t" r="r" b="b"/>
            <a:pathLst>
              <a:path w="11846274" h="3726943">
                <a:moveTo>
                  <a:pt x="0" y="0"/>
                </a:moveTo>
                <a:lnTo>
                  <a:pt x="11846274" y="0"/>
                </a:lnTo>
                <a:lnTo>
                  <a:pt x="11846274" y="3726943"/>
                </a:lnTo>
                <a:lnTo>
                  <a:pt x="0" y="3726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7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2935950" y="4941501"/>
            <a:ext cx="4323350" cy="3870768"/>
          </a:xfrm>
          <a:custGeom>
            <a:avLst/>
            <a:gdLst/>
            <a:ahLst/>
            <a:cxnLst/>
            <a:rect l="l" t="t" r="r" b="b"/>
            <a:pathLst>
              <a:path w="4323350" h="3870768">
                <a:moveTo>
                  <a:pt x="0" y="0"/>
                </a:moveTo>
                <a:lnTo>
                  <a:pt x="4323350" y="0"/>
                </a:lnTo>
                <a:lnTo>
                  <a:pt x="4323350" y="3870768"/>
                </a:lnTo>
                <a:lnTo>
                  <a:pt x="0" y="3870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1157045" y="1975118"/>
            <a:ext cx="7986955" cy="112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</a:pPr>
            <a:r>
              <a:rPr lang="en-US" sz="6695" b="1" spc="65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AGENDA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6014" y="3701970"/>
            <a:ext cx="10000952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799" b="1" spc="274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ACTIVIDADES REPRESENTADAS CON DIAGRAMA DE GANTT: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760017" y="-12044846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4185607" y="-391703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0732355" y="4276997"/>
            <a:ext cx="6906504" cy="4333478"/>
          </a:xfrm>
          <a:custGeom>
            <a:avLst/>
            <a:gdLst/>
            <a:ahLst/>
            <a:cxnLst/>
            <a:rect l="l" t="t" r="r" b="b"/>
            <a:pathLst>
              <a:path w="6906504" h="4333478">
                <a:moveTo>
                  <a:pt x="0" y="0"/>
                </a:moveTo>
                <a:lnTo>
                  <a:pt x="6906504" y="0"/>
                </a:lnTo>
                <a:lnTo>
                  <a:pt x="6906504" y="4333478"/>
                </a:lnTo>
                <a:lnTo>
                  <a:pt x="0" y="4333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854" r="-408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369398" y="4378316"/>
            <a:ext cx="9776803" cy="4130841"/>
          </a:xfrm>
          <a:custGeom>
            <a:avLst/>
            <a:gdLst/>
            <a:ahLst/>
            <a:cxnLst/>
            <a:rect l="l" t="t" r="r" b="b"/>
            <a:pathLst>
              <a:path w="9776803" h="4130841">
                <a:moveTo>
                  <a:pt x="0" y="0"/>
                </a:moveTo>
                <a:lnTo>
                  <a:pt x="9776804" y="0"/>
                </a:lnTo>
                <a:lnTo>
                  <a:pt x="9776804" y="4130841"/>
                </a:lnTo>
                <a:lnTo>
                  <a:pt x="0" y="413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4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1157045" y="1975118"/>
            <a:ext cx="7986955" cy="112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</a:pPr>
            <a:r>
              <a:rPr lang="en-US" sz="6695" b="1" spc="65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AGENDA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1403" y="3576184"/>
            <a:ext cx="10000952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799" b="1" spc="274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ACTIVIDADES REPRESENTADAS CON DIAGRAMA DE GANTT: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760017" y="-12044846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4185607" y="-391703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405973" y="4629887"/>
            <a:ext cx="9703655" cy="3531494"/>
          </a:xfrm>
          <a:custGeom>
            <a:avLst/>
            <a:gdLst/>
            <a:ahLst/>
            <a:cxnLst/>
            <a:rect l="l" t="t" r="r" b="b"/>
            <a:pathLst>
              <a:path w="9703655" h="3531494">
                <a:moveTo>
                  <a:pt x="0" y="0"/>
                </a:moveTo>
                <a:lnTo>
                  <a:pt x="9703654" y="0"/>
                </a:lnTo>
                <a:lnTo>
                  <a:pt x="9703654" y="3531494"/>
                </a:lnTo>
                <a:lnTo>
                  <a:pt x="0" y="3531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0329093" y="4629887"/>
            <a:ext cx="7713028" cy="3345717"/>
          </a:xfrm>
          <a:custGeom>
            <a:avLst/>
            <a:gdLst/>
            <a:ahLst/>
            <a:cxnLst/>
            <a:rect l="l" t="t" r="r" b="b"/>
            <a:pathLst>
              <a:path w="7713028" h="3345717">
                <a:moveTo>
                  <a:pt x="0" y="0"/>
                </a:moveTo>
                <a:lnTo>
                  <a:pt x="7713028" y="0"/>
                </a:lnTo>
                <a:lnTo>
                  <a:pt x="7713028" y="3345717"/>
                </a:lnTo>
                <a:lnTo>
                  <a:pt x="0" y="3345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1157045" y="1975118"/>
            <a:ext cx="7986955" cy="112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</a:pPr>
            <a:r>
              <a:rPr lang="en-US" sz="6695" b="1" spc="65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AGENDA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2194" y="3564299"/>
            <a:ext cx="10000952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799" b="1" spc="274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ACTIVIDADES REPRESENTADAS CON DIAGRAMA DE GANTT: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760017" y="-12044846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4185607" y="-391703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583324" y="4629887"/>
            <a:ext cx="8560676" cy="3888761"/>
          </a:xfrm>
          <a:custGeom>
            <a:avLst/>
            <a:gdLst/>
            <a:ahLst/>
            <a:cxnLst/>
            <a:rect l="l" t="t" r="r" b="b"/>
            <a:pathLst>
              <a:path w="8560676" h="3888761">
                <a:moveTo>
                  <a:pt x="0" y="0"/>
                </a:moveTo>
                <a:lnTo>
                  <a:pt x="8560676" y="0"/>
                </a:lnTo>
                <a:lnTo>
                  <a:pt x="8560676" y="3888761"/>
                </a:lnTo>
                <a:lnTo>
                  <a:pt x="0" y="3888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9544199" y="4629887"/>
            <a:ext cx="8115300" cy="2989307"/>
          </a:xfrm>
          <a:custGeom>
            <a:avLst/>
            <a:gdLst/>
            <a:ahLst/>
            <a:cxnLst/>
            <a:rect l="l" t="t" r="r" b="b"/>
            <a:pathLst>
              <a:path w="8115300" h="2989307">
                <a:moveTo>
                  <a:pt x="0" y="0"/>
                </a:moveTo>
                <a:lnTo>
                  <a:pt x="8115300" y="0"/>
                </a:lnTo>
                <a:lnTo>
                  <a:pt x="8115300" y="2989306"/>
                </a:lnTo>
                <a:lnTo>
                  <a:pt x="0" y="2989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1157045" y="1975118"/>
            <a:ext cx="7986955" cy="112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</a:pPr>
            <a:r>
              <a:rPr lang="en-US" sz="6695" b="1" spc="65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AGENDA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3324" y="3701970"/>
            <a:ext cx="10000952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799" b="1" spc="274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ACTIVIDADES REPRESENTADAS CON DIAGRAMA DE GANTT: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11120" y="-4076108"/>
            <a:ext cx="9333423" cy="9577206"/>
          </a:xfrm>
          <a:custGeom>
            <a:avLst/>
            <a:gdLst/>
            <a:ahLst/>
            <a:cxnLst/>
            <a:rect l="l" t="t" r="r" b="b"/>
            <a:pathLst>
              <a:path w="9333423" h="9577206">
                <a:moveTo>
                  <a:pt x="0" y="0"/>
                </a:moveTo>
                <a:lnTo>
                  <a:pt x="9333422" y="0"/>
                </a:lnTo>
                <a:lnTo>
                  <a:pt x="9333422" y="9577207"/>
                </a:lnTo>
                <a:lnTo>
                  <a:pt x="0" y="957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3367511" y="1458275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CONCLUSIONES</a:t>
            </a:r>
          </a:p>
        </p:txBody>
      </p:sp>
      <p:sp>
        <p:nvSpPr>
          <p:cNvPr id="4" name="Freeform 4"/>
          <p:cNvSpPr/>
          <p:nvPr/>
        </p:nvSpPr>
        <p:spPr>
          <a:xfrm>
            <a:off x="-3463037" y="-5866298"/>
            <a:ext cx="9333423" cy="9577206"/>
          </a:xfrm>
          <a:custGeom>
            <a:avLst/>
            <a:gdLst/>
            <a:ahLst/>
            <a:cxnLst/>
            <a:rect l="l" t="t" r="r" b="b"/>
            <a:pathLst>
              <a:path w="9333423" h="9577206">
                <a:moveTo>
                  <a:pt x="0" y="0"/>
                </a:moveTo>
                <a:lnTo>
                  <a:pt x="9333423" y="0"/>
                </a:lnTo>
                <a:lnTo>
                  <a:pt x="9333423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887814">
            <a:off x="14993922" y="7627206"/>
            <a:ext cx="7634959" cy="7834379"/>
          </a:xfrm>
          <a:custGeom>
            <a:avLst/>
            <a:gdLst/>
            <a:ahLst/>
            <a:cxnLst/>
            <a:rect l="l" t="t" r="r" b="b"/>
            <a:pathLst>
              <a:path w="7634959" h="7834379">
                <a:moveTo>
                  <a:pt x="0" y="0"/>
                </a:moveTo>
                <a:lnTo>
                  <a:pt x="7634958" y="0"/>
                </a:lnTo>
                <a:lnTo>
                  <a:pt x="7634958" y="7834379"/>
                </a:lnTo>
                <a:lnTo>
                  <a:pt x="0" y="783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4176364">
            <a:off x="-4084727" y="8222639"/>
            <a:ext cx="8815232" cy="9045480"/>
          </a:xfrm>
          <a:custGeom>
            <a:avLst/>
            <a:gdLst/>
            <a:ahLst/>
            <a:cxnLst/>
            <a:rect l="l" t="t" r="r" b="b"/>
            <a:pathLst>
              <a:path w="8815232" h="9045480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3510595" y="4222864"/>
            <a:ext cx="889040" cy="902163"/>
          </a:xfrm>
          <a:custGeom>
            <a:avLst/>
            <a:gdLst/>
            <a:ahLst/>
            <a:cxnLst/>
            <a:rect l="l" t="t" r="r" b="b"/>
            <a:pathLst>
              <a:path w="889040" h="902163">
                <a:moveTo>
                  <a:pt x="0" y="0"/>
                </a:moveTo>
                <a:lnTo>
                  <a:pt x="889040" y="0"/>
                </a:lnTo>
                <a:lnTo>
                  <a:pt x="889040" y="902163"/>
                </a:lnTo>
                <a:lnTo>
                  <a:pt x="0" y="902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6305970" y="5817790"/>
            <a:ext cx="5676060" cy="3837337"/>
          </a:xfrm>
          <a:custGeom>
            <a:avLst/>
            <a:gdLst/>
            <a:ahLst/>
            <a:cxnLst/>
            <a:rect l="l" t="t" r="r" b="b"/>
            <a:pathLst>
              <a:path w="5676060" h="3837337">
                <a:moveTo>
                  <a:pt x="0" y="0"/>
                </a:moveTo>
                <a:lnTo>
                  <a:pt x="5676060" y="0"/>
                </a:lnTo>
                <a:lnTo>
                  <a:pt x="5676060" y="3837337"/>
                </a:lnTo>
                <a:lnTo>
                  <a:pt x="0" y="3837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TextBox 9"/>
          <p:cNvSpPr txBox="1"/>
          <p:nvPr/>
        </p:nvSpPr>
        <p:spPr>
          <a:xfrm>
            <a:off x="3272378" y="3161339"/>
            <a:ext cx="11743245" cy="258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7"/>
              </a:lnSpc>
              <a:spcBef>
                <a:spcPct val="0"/>
              </a:spcBef>
            </a:pPr>
            <a:r>
              <a:rPr lang="en-US" sz="3216" b="1" spc="315">
                <a:solidFill>
                  <a:srgbClr val="F2F4F5"/>
                </a:solidFill>
                <a:latin typeface="DM Sans Bold"/>
                <a:ea typeface="DM Sans Bold"/>
                <a:cs typeface="DM Sans Bold"/>
                <a:sym typeface="DM Sans Bold"/>
              </a:rPr>
              <a:t>En conclusión, la aplicación de IA ligera, sensores de bajo costo y drones permite optimizar el cultivo de maíz en zonas rurales con conectividad limitada, ofreciendo una solución eficiente y escalable hacia una agricultura más sostenible.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11120" y="-4076108"/>
            <a:ext cx="9333423" cy="9577206"/>
          </a:xfrm>
          <a:custGeom>
            <a:avLst/>
            <a:gdLst/>
            <a:ahLst/>
            <a:cxnLst/>
            <a:rect l="l" t="t" r="r" b="b"/>
            <a:pathLst>
              <a:path w="9333423" h="9577206">
                <a:moveTo>
                  <a:pt x="0" y="0"/>
                </a:moveTo>
                <a:lnTo>
                  <a:pt x="9333422" y="0"/>
                </a:lnTo>
                <a:lnTo>
                  <a:pt x="9333422" y="9577207"/>
                </a:lnTo>
                <a:lnTo>
                  <a:pt x="0" y="957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3367511" y="4033404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GRACIAS POR SU ATENCION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3463037" y="-5866298"/>
            <a:ext cx="9333423" cy="9577206"/>
          </a:xfrm>
          <a:custGeom>
            <a:avLst/>
            <a:gdLst/>
            <a:ahLst/>
            <a:cxnLst/>
            <a:rect l="l" t="t" r="r" b="b"/>
            <a:pathLst>
              <a:path w="9333423" h="9577206">
                <a:moveTo>
                  <a:pt x="0" y="0"/>
                </a:moveTo>
                <a:lnTo>
                  <a:pt x="9333423" y="0"/>
                </a:lnTo>
                <a:lnTo>
                  <a:pt x="9333423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887814">
            <a:off x="14993922" y="7627206"/>
            <a:ext cx="7634959" cy="7834379"/>
          </a:xfrm>
          <a:custGeom>
            <a:avLst/>
            <a:gdLst/>
            <a:ahLst/>
            <a:cxnLst/>
            <a:rect l="l" t="t" r="r" b="b"/>
            <a:pathLst>
              <a:path w="7634959" h="7834379">
                <a:moveTo>
                  <a:pt x="0" y="0"/>
                </a:moveTo>
                <a:lnTo>
                  <a:pt x="7634958" y="0"/>
                </a:lnTo>
                <a:lnTo>
                  <a:pt x="7634958" y="7834379"/>
                </a:lnTo>
                <a:lnTo>
                  <a:pt x="0" y="783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4176364">
            <a:off x="-4084727" y="8222639"/>
            <a:ext cx="8815232" cy="9045480"/>
          </a:xfrm>
          <a:custGeom>
            <a:avLst/>
            <a:gdLst/>
            <a:ahLst/>
            <a:cxnLst/>
            <a:rect l="l" t="t" r="r" b="b"/>
            <a:pathLst>
              <a:path w="8815232" h="9045480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11120" y="-4076108"/>
            <a:ext cx="9333423" cy="9577206"/>
          </a:xfrm>
          <a:custGeom>
            <a:avLst/>
            <a:gdLst/>
            <a:ahLst/>
            <a:cxnLst/>
            <a:rect l="l" t="t" r="r" b="b"/>
            <a:pathLst>
              <a:path w="9333423" h="9577206">
                <a:moveTo>
                  <a:pt x="0" y="0"/>
                </a:moveTo>
                <a:lnTo>
                  <a:pt x="9333422" y="0"/>
                </a:lnTo>
                <a:lnTo>
                  <a:pt x="9333422" y="9577207"/>
                </a:lnTo>
                <a:lnTo>
                  <a:pt x="0" y="957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3367511" y="914400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INTRODUCCION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3463037" y="-5866298"/>
            <a:ext cx="9333423" cy="9577206"/>
          </a:xfrm>
          <a:custGeom>
            <a:avLst/>
            <a:gdLst/>
            <a:ahLst/>
            <a:cxnLst/>
            <a:rect l="l" t="t" r="r" b="b"/>
            <a:pathLst>
              <a:path w="9333423" h="9577206">
                <a:moveTo>
                  <a:pt x="0" y="0"/>
                </a:moveTo>
                <a:lnTo>
                  <a:pt x="9333423" y="0"/>
                </a:lnTo>
                <a:lnTo>
                  <a:pt x="9333423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887814">
            <a:off x="14993922" y="7627206"/>
            <a:ext cx="7634959" cy="7834379"/>
          </a:xfrm>
          <a:custGeom>
            <a:avLst/>
            <a:gdLst/>
            <a:ahLst/>
            <a:cxnLst/>
            <a:rect l="l" t="t" r="r" b="b"/>
            <a:pathLst>
              <a:path w="7634959" h="7834379">
                <a:moveTo>
                  <a:pt x="0" y="0"/>
                </a:moveTo>
                <a:lnTo>
                  <a:pt x="7634958" y="0"/>
                </a:lnTo>
                <a:lnTo>
                  <a:pt x="7634958" y="7834379"/>
                </a:lnTo>
                <a:lnTo>
                  <a:pt x="0" y="783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4176364">
            <a:off x="-4084727" y="8222639"/>
            <a:ext cx="8815232" cy="9045480"/>
          </a:xfrm>
          <a:custGeom>
            <a:avLst/>
            <a:gdLst/>
            <a:ahLst/>
            <a:cxnLst/>
            <a:rect l="l" t="t" r="r" b="b"/>
            <a:pathLst>
              <a:path w="8815232" h="9045480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3510595" y="4222864"/>
            <a:ext cx="889040" cy="902163"/>
          </a:xfrm>
          <a:custGeom>
            <a:avLst/>
            <a:gdLst/>
            <a:ahLst/>
            <a:cxnLst/>
            <a:rect l="l" t="t" r="r" b="b"/>
            <a:pathLst>
              <a:path w="889040" h="902163">
                <a:moveTo>
                  <a:pt x="0" y="0"/>
                </a:moveTo>
                <a:lnTo>
                  <a:pt x="889040" y="0"/>
                </a:lnTo>
                <a:lnTo>
                  <a:pt x="889040" y="902163"/>
                </a:lnTo>
                <a:lnTo>
                  <a:pt x="0" y="902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4274584" y="3309615"/>
            <a:ext cx="9680532" cy="4803964"/>
          </a:xfrm>
          <a:custGeom>
            <a:avLst/>
            <a:gdLst/>
            <a:ahLst/>
            <a:cxnLst/>
            <a:rect l="l" t="t" r="r" b="b"/>
            <a:pathLst>
              <a:path w="9680532" h="4803964">
                <a:moveTo>
                  <a:pt x="0" y="0"/>
                </a:moveTo>
                <a:lnTo>
                  <a:pt x="9680531" y="0"/>
                </a:lnTo>
                <a:lnTo>
                  <a:pt x="9680531" y="4803964"/>
                </a:lnTo>
                <a:lnTo>
                  <a:pt x="0" y="4803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TextBox 9"/>
          <p:cNvSpPr txBox="1"/>
          <p:nvPr/>
        </p:nvSpPr>
        <p:spPr>
          <a:xfrm>
            <a:off x="2600972" y="8284710"/>
            <a:ext cx="13086055" cy="1026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  <a:spcBef>
                <a:spcPct val="0"/>
              </a:spcBef>
            </a:pPr>
            <a:r>
              <a:rPr lang="en-US" sz="3027" b="1" spc="296">
                <a:solidFill>
                  <a:srgbClr val="F2F4F5"/>
                </a:solidFill>
                <a:latin typeface="DM Sans Bold"/>
                <a:ea typeface="DM Sans Bold"/>
                <a:cs typeface="DM Sans Bold"/>
                <a:sym typeface="DM Sans Bold"/>
              </a:rPr>
              <a:t>Agricultura de precisión: producir más, con menos recursos y mayor sostenibilidad.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11120" y="-4076108"/>
            <a:ext cx="9333423" cy="9577206"/>
          </a:xfrm>
          <a:custGeom>
            <a:avLst/>
            <a:gdLst/>
            <a:ahLst/>
            <a:cxnLst/>
            <a:rect l="l" t="t" r="r" b="b"/>
            <a:pathLst>
              <a:path w="9333423" h="9577206">
                <a:moveTo>
                  <a:pt x="0" y="0"/>
                </a:moveTo>
                <a:lnTo>
                  <a:pt x="9333422" y="0"/>
                </a:lnTo>
                <a:lnTo>
                  <a:pt x="9333422" y="9577207"/>
                </a:lnTo>
                <a:lnTo>
                  <a:pt x="0" y="957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3367511" y="1458275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OBJETIVO GENERAL</a:t>
            </a:r>
          </a:p>
        </p:txBody>
      </p:sp>
      <p:sp>
        <p:nvSpPr>
          <p:cNvPr id="4" name="Freeform 4"/>
          <p:cNvSpPr/>
          <p:nvPr/>
        </p:nvSpPr>
        <p:spPr>
          <a:xfrm>
            <a:off x="-3463037" y="-5866298"/>
            <a:ext cx="9333423" cy="9577206"/>
          </a:xfrm>
          <a:custGeom>
            <a:avLst/>
            <a:gdLst/>
            <a:ahLst/>
            <a:cxnLst/>
            <a:rect l="l" t="t" r="r" b="b"/>
            <a:pathLst>
              <a:path w="9333423" h="9577206">
                <a:moveTo>
                  <a:pt x="0" y="0"/>
                </a:moveTo>
                <a:lnTo>
                  <a:pt x="9333423" y="0"/>
                </a:lnTo>
                <a:lnTo>
                  <a:pt x="9333423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1887814">
            <a:off x="14993922" y="7627206"/>
            <a:ext cx="7634959" cy="7834379"/>
          </a:xfrm>
          <a:custGeom>
            <a:avLst/>
            <a:gdLst/>
            <a:ahLst/>
            <a:cxnLst/>
            <a:rect l="l" t="t" r="r" b="b"/>
            <a:pathLst>
              <a:path w="7634959" h="7834379">
                <a:moveTo>
                  <a:pt x="0" y="0"/>
                </a:moveTo>
                <a:lnTo>
                  <a:pt x="7634958" y="0"/>
                </a:lnTo>
                <a:lnTo>
                  <a:pt x="7634958" y="7834379"/>
                </a:lnTo>
                <a:lnTo>
                  <a:pt x="0" y="783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4176364">
            <a:off x="-4084727" y="8222639"/>
            <a:ext cx="8815232" cy="9045480"/>
          </a:xfrm>
          <a:custGeom>
            <a:avLst/>
            <a:gdLst/>
            <a:ahLst/>
            <a:cxnLst/>
            <a:rect l="l" t="t" r="r" b="b"/>
            <a:pathLst>
              <a:path w="8815232" h="9045480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5267940" y="4897732"/>
            <a:ext cx="7752120" cy="4360568"/>
          </a:xfrm>
          <a:custGeom>
            <a:avLst/>
            <a:gdLst/>
            <a:ahLst/>
            <a:cxnLst/>
            <a:rect l="l" t="t" r="r" b="b"/>
            <a:pathLst>
              <a:path w="7752120" h="4360568">
                <a:moveTo>
                  <a:pt x="0" y="0"/>
                </a:moveTo>
                <a:lnTo>
                  <a:pt x="7752120" y="0"/>
                </a:lnTo>
                <a:lnTo>
                  <a:pt x="7752120" y="4360568"/>
                </a:lnTo>
                <a:lnTo>
                  <a:pt x="0" y="4360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4361309" y="2941542"/>
            <a:ext cx="9565382" cy="149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7"/>
              </a:lnSpc>
              <a:spcBef>
                <a:spcPct val="0"/>
              </a:spcBef>
            </a:pPr>
            <a:r>
              <a:rPr lang="en-US" sz="2889" b="1" spc="283">
                <a:solidFill>
                  <a:srgbClr val="F2F4F5"/>
                </a:solidFill>
                <a:latin typeface="DM Sans Bold"/>
                <a:ea typeface="DM Sans Bold"/>
                <a:cs typeface="DM Sans Bold"/>
                <a:sym typeface="DM Sans Bold"/>
              </a:rPr>
              <a:t>Analizar el papel que toma la inteligencia artificial para la administración  de recursos destinados al cultivo del maíz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27400" y="3710908"/>
            <a:ext cx="1835290" cy="1835290"/>
          </a:xfrm>
          <a:custGeom>
            <a:avLst/>
            <a:gdLst/>
            <a:ahLst/>
            <a:cxnLst/>
            <a:rect l="l" t="t" r="r" b="b"/>
            <a:pathLst>
              <a:path w="1835290" h="1835290">
                <a:moveTo>
                  <a:pt x="0" y="0"/>
                </a:moveTo>
                <a:lnTo>
                  <a:pt x="1835290" y="0"/>
                </a:lnTo>
                <a:lnTo>
                  <a:pt x="1835290" y="1835290"/>
                </a:lnTo>
                <a:lnTo>
                  <a:pt x="0" y="183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8184549" y="3710908"/>
            <a:ext cx="1835290" cy="1835290"/>
          </a:xfrm>
          <a:custGeom>
            <a:avLst/>
            <a:gdLst/>
            <a:ahLst/>
            <a:cxnLst/>
            <a:rect l="l" t="t" r="r" b="b"/>
            <a:pathLst>
              <a:path w="1835290" h="1835290">
                <a:moveTo>
                  <a:pt x="0" y="0"/>
                </a:moveTo>
                <a:lnTo>
                  <a:pt x="1835290" y="0"/>
                </a:lnTo>
                <a:lnTo>
                  <a:pt x="1835290" y="1835290"/>
                </a:lnTo>
                <a:lnTo>
                  <a:pt x="0" y="183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3211120" y="-4076108"/>
            <a:ext cx="9333423" cy="9577206"/>
          </a:xfrm>
          <a:custGeom>
            <a:avLst/>
            <a:gdLst/>
            <a:ahLst/>
            <a:cxnLst/>
            <a:rect l="l" t="t" r="r" b="b"/>
            <a:pathLst>
              <a:path w="9333423" h="9577206">
                <a:moveTo>
                  <a:pt x="0" y="0"/>
                </a:moveTo>
                <a:lnTo>
                  <a:pt x="9333422" y="0"/>
                </a:lnTo>
                <a:lnTo>
                  <a:pt x="9333422" y="9577207"/>
                </a:lnTo>
                <a:lnTo>
                  <a:pt x="0" y="9577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3037470" y="3710908"/>
            <a:ext cx="1835290" cy="1835290"/>
          </a:xfrm>
          <a:custGeom>
            <a:avLst/>
            <a:gdLst/>
            <a:ahLst/>
            <a:cxnLst/>
            <a:rect l="l" t="t" r="r" b="b"/>
            <a:pathLst>
              <a:path w="1835290" h="1835290">
                <a:moveTo>
                  <a:pt x="0" y="0"/>
                </a:moveTo>
                <a:lnTo>
                  <a:pt x="1835290" y="0"/>
                </a:lnTo>
                <a:lnTo>
                  <a:pt x="1835290" y="1835290"/>
                </a:lnTo>
                <a:lnTo>
                  <a:pt x="0" y="183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3724929" y="4132079"/>
            <a:ext cx="1040231" cy="992948"/>
          </a:xfrm>
          <a:custGeom>
            <a:avLst/>
            <a:gdLst/>
            <a:ahLst/>
            <a:cxnLst/>
            <a:rect l="l" t="t" r="r" b="b"/>
            <a:pathLst>
              <a:path w="1040231" h="992948">
                <a:moveTo>
                  <a:pt x="0" y="0"/>
                </a:moveTo>
                <a:lnTo>
                  <a:pt x="1040231" y="0"/>
                </a:lnTo>
                <a:lnTo>
                  <a:pt x="1040231" y="992948"/>
                </a:lnTo>
                <a:lnTo>
                  <a:pt x="0" y="992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3367511" y="1458275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OBJETIVOS ESPECIFICOS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8767" y="6573932"/>
            <a:ext cx="5172556" cy="134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8"/>
              </a:lnSpc>
            </a:pPr>
            <a:r>
              <a:rPr lang="en-US" sz="1977" spc="193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Analizar cómo la inteligencia artificial puede integrarse en la agricultura de precisión </a:t>
            </a:r>
          </a:p>
          <a:p>
            <a:pPr marL="0" lvl="0" indent="0" algn="ctr">
              <a:lnSpc>
                <a:spcPts val="2728"/>
              </a:lnSpc>
              <a:spcBef>
                <a:spcPct val="0"/>
              </a:spcBef>
            </a:pPr>
            <a:endParaRPr lang="en-US" sz="1977" spc="193">
              <a:solidFill>
                <a:srgbClr val="F2F4F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971009" y="6573932"/>
            <a:ext cx="4262371" cy="134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8"/>
              </a:lnSpc>
              <a:spcBef>
                <a:spcPct val="0"/>
              </a:spcBef>
            </a:pPr>
            <a:r>
              <a:rPr lang="en-US" sz="1977" spc="193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Identificar los beneficios de la IA para optimizar la detección y manejo de plantas de maíz afectadas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23930" y="6573932"/>
            <a:ext cx="4262371" cy="1004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8"/>
              </a:lnSpc>
              <a:spcBef>
                <a:spcPct val="0"/>
              </a:spcBef>
            </a:pPr>
            <a:r>
              <a:rPr lang="en-US" sz="1977" spc="193" dirty="0" err="1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Analizar</a:t>
            </a:r>
            <a:r>
              <a:rPr lang="en-US" sz="1977" spc="193" dirty="0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 las </a:t>
            </a:r>
            <a:r>
              <a:rPr lang="en-US" sz="1977" spc="193" dirty="0" err="1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limitaciones</a:t>
            </a:r>
            <a:r>
              <a:rPr lang="en-US" sz="1977" spc="193" dirty="0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sz="1977" spc="193" dirty="0" err="1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enfrenta</a:t>
            </a:r>
            <a:r>
              <a:rPr lang="en-US" sz="1977" spc="193" dirty="0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1977" spc="193" dirty="0" err="1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implementación</a:t>
            </a:r>
            <a:r>
              <a:rPr lang="en-US" sz="1977" spc="193" dirty="0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 de drones con IA</a:t>
            </a:r>
          </a:p>
        </p:txBody>
      </p:sp>
      <p:sp>
        <p:nvSpPr>
          <p:cNvPr id="11" name="Freeform 11"/>
          <p:cNvSpPr/>
          <p:nvPr/>
        </p:nvSpPr>
        <p:spPr>
          <a:xfrm>
            <a:off x="-3463037" y="-5866298"/>
            <a:ext cx="9333423" cy="9577206"/>
          </a:xfrm>
          <a:custGeom>
            <a:avLst/>
            <a:gdLst/>
            <a:ahLst/>
            <a:cxnLst/>
            <a:rect l="l" t="t" r="r" b="b"/>
            <a:pathLst>
              <a:path w="9333423" h="9577206">
                <a:moveTo>
                  <a:pt x="0" y="0"/>
                </a:moveTo>
                <a:lnTo>
                  <a:pt x="9333423" y="0"/>
                </a:lnTo>
                <a:lnTo>
                  <a:pt x="9333423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 rot="-1887814">
            <a:off x="14993922" y="7627206"/>
            <a:ext cx="7634959" cy="7834379"/>
          </a:xfrm>
          <a:custGeom>
            <a:avLst/>
            <a:gdLst/>
            <a:ahLst/>
            <a:cxnLst/>
            <a:rect l="l" t="t" r="r" b="b"/>
            <a:pathLst>
              <a:path w="7634959" h="7834379">
                <a:moveTo>
                  <a:pt x="0" y="0"/>
                </a:moveTo>
                <a:lnTo>
                  <a:pt x="7634958" y="0"/>
                </a:lnTo>
                <a:lnTo>
                  <a:pt x="7634958" y="7834379"/>
                </a:lnTo>
                <a:lnTo>
                  <a:pt x="0" y="783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 rot="-4176364">
            <a:off x="-4084727" y="8222639"/>
            <a:ext cx="8815232" cy="9045480"/>
          </a:xfrm>
          <a:custGeom>
            <a:avLst/>
            <a:gdLst/>
            <a:ahLst/>
            <a:cxnLst/>
            <a:rect l="l" t="t" r="r" b="b"/>
            <a:pathLst>
              <a:path w="8815232" h="9045480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4" name="Group 14"/>
          <p:cNvGrpSpPr/>
          <p:nvPr/>
        </p:nvGrpSpPr>
        <p:grpSpPr>
          <a:xfrm>
            <a:off x="2619704" y="5143498"/>
            <a:ext cx="3250682" cy="1444049"/>
            <a:chOff x="0" y="-166662"/>
            <a:chExt cx="870410" cy="3866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0410" cy="148536"/>
            </a:xfrm>
            <a:custGeom>
              <a:avLst/>
              <a:gdLst/>
              <a:ahLst/>
              <a:cxnLst/>
              <a:rect l="l" t="t" r="r" b="b"/>
              <a:pathLst>
                <a:path w="870410" h="148536">
                  <a:moveTo>
                    <a:pt x="42869" y="0"/>
                  </a:moveTo>
                  <a:lnTo>
                    <a:pt x="827541" y="0"/>
                  </a:lnTo>
                  <a:cubicBezTo>
                    <a:pt x="851217" y="0"/>
                    <a:pt x="870410" y="19193"/>
                    <a:pt x="870410" y="42869"/>
                  </a:cubicBezTo>
                  <a:lnTo>
                    <a:pt x="870410" y="105667"/>
                  </a:lnTo>
                  <a:cubicBezTo>
                    <a:pt x="870410" y="129343"/>
                    <a:pt x="851217" y="148536"/>
                    <a:pt x="827541" y="148536"/>
                  </a:cubicBezTo>
                  <a:lnTo>
                    <a:pt x="42869" y="148536"/>
                  </a:lnTo>
                  <a:cubicBezTo>
                    <a:pt x="31500" y="148536"/>
                    <a:pt x="20596" y="144020"/>
                    <a:pt x="12556" y="135980"/>
                  </a:cubicBezTo>
                  <a:cubicBezTo>
                    <a:pt x="4517" y="127941"/>
                    <a:pt x="0" y="117037"/>
                    <a:pt x="0" y="105667"/>
                  </a:cubicBezTo>
                  <a:lnTo>
                    <a:pt x="0" y="42869"/>
                  </a:lnTo>
                  <a:cubicBezTo>
                    <a:pt x="0" y="19193"/>
                    <a:pt x="19193" y="0"/>
                    <a:pt x="42869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66662"/>
              <a:ext cx="870410" cy="386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78"/>
                </a:lnSpc>
                <a:spcBef>
                  <a:spcPct val="0"/>
                </a:spcBef>
              </a:pPr>
              <a:r>
                <a:rPr lang="en-US" sz="2524" b="1" spc="146" dirty="0" err="1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Integrarse</a:t>
              </a:r>
              <a:endParaRPr lang="en-US" sz="2524" b="1" spc="146" dirty="0">
                <a:solidFill>
                  <a:srgbClr val="131211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476853" y="5321267"/>
            <a:ext cx="3250682" cy="1444049"/>
            <a:chOff x="0" y="-163857"/>
            <a:chExt cx="870410" cy="3866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0410" cy="148536"/>
            </a:xfrm>
            <a:custGeom>
              <a:avLst/>
              <a:gdLst/>
              <a:ahLst/>
              <a:cxnLst/>
              <a:rect l="l" t="t" r="r" b="b"/>
              <a:pathLst>
                <a:path w="870410" h="148536">
                  <a:moveTo>
                    <a:pt x="42869" y="0"/>
                  </a:moveTo>
                  <a:lnTo>
                    <a:pt x="827541" y="0"/>
                  </a:lnTo>
                  <a:cubicBezTo>
                    <a:pt x="851217" y="0"/>
                    <a:pt x="870410" y="19193"/>
                    <a:pt x="870410" y="42869"/>
                  </a:cubicBezTo>
                  <a:lnTo>
                    <a:pt x="870410" y="105667"/>
                  </a:lnTo>
                  <a:cubicBezTo>
                    <a:pt x="870410" y="129343"/>
                    <a:pt x="851217" y="148536"/>
                    <a:pt x="827541" y="148536"/>
                  </a:cubicBezTo>
                  <a:lnTo>
                    <a:pt x="42869" y="148536"/>
                  </a:lnTo>
                  <a:cubicBezTo>
                    <a:pt x="31500" y="148536"/>
                    <a:pt x="20596" y="144020"/>
                    <a:pt x="12556" y="135980"/>
                  </a:cubicBezTo>
                  <a:cubicBezTo>
                    <a:pt x="4517" y="127941"/>
                    <a:pt x="0" y="117037"/>
                    <a:pt x="0" y="105667"/>
                  </a:cubicBezTo>
                  <a:lnTo>
                    <a:pt x="0" y="42869"/>
                  </a:lnTo>
                  <a:cubicBezTo>
                    <a:pt x="0" y="19193"/>
                    <a:pt x="19193" y="0"/>
                    <a:pt x="42869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63857"/>
              <a:ext cx="870410" cy="386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78"/>
                </a:lnSpc>
                <a:spcBef>
                  <a:spcPct val="0"/>
                </a:spcBef>
              </a:pPr>
              <a:r>
                <a:rPr lang="en-US" sz="2524" b="1" spc="146" dirty="0" err="1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Detección</a:t>
              </a:r>
              <a:endParaRPr lang="en-US" sz="2524" b="1" spc="146" dirty="0">
                <a:solidFill>
                  <a:srgbClr val="131211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29774" y="5316266"/>
            <a:ext cx="3250682" cy="1444049"/>
            <a:chOff x="0" y="-165196"/>
            <a:chExt cx="870410" cy="38666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0410" cy="148536"/>
            </a:xfrm>
            <a:custGeom>
              <a:avLst/>
              <a:gdLst/>
              <a:ahLst/>
              <a:cxnLst/>
              <a:rect l="l" t="t" r="r" b="b"/>
              <a:pathLst>
                <a:path w="870410" h="148536">
                  <a:moveTo>
                    <a:pt x="42869" y="0"/>
                  </a:moveTo>
                  <a:lnTo>
                    <a:pt x="827541" y="0"/>
                  </a:lnTo>
                  <a:cubicBezTo>
                    <a:pt x="851217" y="0"/>
                    <a:pt x="870410" y="19193"/>
                    <a:pt x="870410" y="42869"/>
                  </a:cubicBezTo>
                  <a:lnTo>
                    <a:pt x="870410" y="105667"/>
                  </a:lnTo>
                  <a:cubicBezTo>
                    <a:pt x="870410" y="129343"/>
                    <a:pt x="851217" y="148536"/>
                    <a:pt x="827541" y="148536"/>
                  </a:cubicBezTo>
                  <a:lnTo>
                    <a:pt x="42869" y="148536"/>
                  </a:lnTo>
                  <a:cubicBezTo>
                    <a:pt x="31500" y="148536"/>
                    <a:pt x="20596" y="144020"/>
                    <a:pt x="12556" y="135980"/>
                  </a:cubicBezTo>
                  <a:cubicBezTo>
                    <a:pt x="4517" y="127941"/>
                    <a:pt x="0" y="117037"/>
                    <a:pt x="0" y="105667"/>
                  </a:cubicBezTo>
                  <a:lnTo>
                    <a:pt x="0" y="42869"/>
                  </a:lnTo>
                  <a:cubicBezTo>
                    <a:pt x="0" y="19193"/>
                    <a:pt x="19193" y="0"/>
                    <a:pt x="42869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65196"/>
              <a:ext cx="870410" cy="386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78"/>
                </a:lnSpc>
                <a:spcBef>
                  <a:spcPct val="0"/>
                </a:spcBef>
              </a:pPr>
              <a:r>
                <a:rPr lang="en-US" sz="2524" b="1" spc="146" dirty="0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Limitaciones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3510595" y="4222864"/>
            <a:ext cx="889040" cy="902163"/>
          </a:xfrm>
          <a:custGeom>
            <a:avLst/>
            <a:gdLst/>
            <a:ahLst/>
            <a:cxnLst/>
            <a:rect l="l" t="t" r="r" b="b"/>
            <a:pathLst>
              <a:path w="889040" h="902163">
                <a:moveTo>
                  <a:pt x="0" y="0"/>
                </a:moveTo>
                <a:lnTo>
                  <a:pt x="889040" y="0"/>
                </a:lnTo>
                <a:lnTo>
                  <a:pt x="889040" y="902163"/>
                </a:lnTo>
                <a:lnTo>
                  <a:pt x="0" y="9021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8619739" y="4090960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0"/>
                </a:lnTo>
                <a:lnTo>
                  <a:pt x="0" y="10525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6370" y="613527"/>
            <a:ext cx="14062623" cy="1406262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830224" y="-6459533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5"/>
                </a:lnTo>
                <a:lnTo>
                  <a:pt x="0" y="1242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3986589">
            <a:off x="14535176" y="-3994863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6"/>
                </a:lnTo>
                <a:lnTo>
                  <a:pt x="0" y="10152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9935032" y="4023933"/>
            <a:ext cx="7751309" cy="5038351"/>
          </a:xfrm>
          <a:custGeom>
            <a:avLst/>
            <a:gdLst/>
            <a:ahLst/>
            <a:cxnLst/>
            <a:rect l="l" t="t" r="r" b="b"/>
            <a:pathLst>
              <a:path w="7751309" h="5038351">
                <a:moveTo>
                  <a:pt x="0" y="0"/>
                </a:moveTo>
                <a:lnTo>
                  <a:pt x="7751308" y="0"/>
                </a:lnTo>
                <a:lnTo>
                  <a:pt x="7751308" y="5038351"/>
                </a:lnTo>
                <a:lnTo>
                  <a:pt x="0" y="5038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720102" y="3414169"/>
            <a:ext cx="6423898" cy="1114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80"/>
              </a:lnSpc>
            </a:pPr>
            <a:r>
              <a:rPr lang="en-US" sz="6652" b="1" spc="65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JUSTIFICACION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0521" y="4898992"/>
            <a:ext cx="7285172" cy="351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Esta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investigación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fue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realizada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propósito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apoyar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agricultores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Sinaloenses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zonas rurales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por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medio del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uso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de drones con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el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propósito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maximizar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eficiencia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tiempo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n-US" sz="2893" spc="283" dirty="0" err="1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recursos</a:t>
            </a: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09689" y="-5566217"/>
            <a:ext cx="11461151" cy="11760509"/>
          </a:xfrm>
          <a:custGeom>
            <a:avLst/>
            <a:gdLst/>
            <a:ahLst/>
            <a:cxnLst/>
            <a:rect l="l" t="t" r="r" b="b"/>
            <a:pathLst>
              <a:path w="11461151" h="11760509">
                <a:moveTo>
                  <a:pt x="0" y="0"/>
                </a:moveTo>
                <a:lnTo>
                  <a:pt x="11461151" y="0"/>
                </a:lnTo>
                <a:lnTo>
                  <a:pt x="11461151" y="11760509"/>
                </a:lnTo>
                <a:lnTo>
                  <a:pt x="0" y="11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778325" y="3524406"/>
            <a:ext cx="9051292" cy="5065034"/>
            <a:chOff x="0" y="0"/>
            <a:chExt cx="3467942" cy="19406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7941" cy="1940634"/>
            </a:xfrm>
            <a:custGeom>
              <a:avLst/>
              <a:gdLst/>
              <a:ahLst/>
              <a:cxnLst/>
              <a:rect l="l" t="t" r="r" b="b"/>
              <a:pathLst>
                <a:path w="3467941" h="1940634">
                  <a:moveTo>
                    <a:pt x="10264" y="0"/>
                  </a:moveTo>
                  <a:lnTo>
                    <a:pt x="3457677" y="0"/>
                  </a:lnTo>
                  <a:cubicBezTo>
                    <a:pt x="3463346" y="0"/>
                    <a:pt x="3467941" y="4595"/>
                    <a:pt x="3467941" y="10264"/>
                  </a:cubicBezTo>
                  <a:lnTo>
                    <a:pt x="3467941" y="1930370"/>
                  </a:lnTo>
                  <a:cubicBezTo>
                    <a:pt x="3467941" y="1936038"/>
                    <a:pt x="3463346" y="1940634"/>
                    <a:pt x="3457677" y="1940634"/>
                  </a:cubicBezTo>
                  <a:lnTo>
                    <a:pt x="10264" y="1940634"/>
                  </a:lnTo>
                  <a:cubicBezTo>
                    <a:pt x="4595" y="1940634"/>
                    <a:pt x="0" y="1936038"/>
                    <a:pt x="0" y="1930370"/>
                  </a:cubicBezTo>
                  <a:lnTo>
                    <a:pt x="0" y="10264"/>
                  </a:lnTo>
                  <a:cubicBezTo>
                    <a:pt x="0" y="4595"/>
                    <a:pt x="4595" y="0"/>
                    <a:pt x="10264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467942" cy="1959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3588384" y="6507120"/>
            <a:ext cx="11461151" cy="11760509"/>
          </a:xfrm>
          <a:custGeom>
            <a:avLst/>
            <a:gdLst/>
            <a:ahLst/>
            <a:cxnLst/>
            <a:rect l="l" t="t" r="r" b="b"/>
            <a:pathLst>
              <a:path w="11461151" h="11760509">
                <a:moveTo>
                  <a:pt x="0" y="0"/>
                </a:moveTo>
                <a:lnTo>
                  <a:pt x="11461151" y="0"/>
                </a:lnTo>
                <a:lnTo>
                  <a:pt x="11461151" y="11760509"/>
                </a:lnTo>
                <a:lnTo>
                  <a:pt x="0" y="11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2106292" y="2318185"/>
            <a:ext cx="5153008" cy="5650629"/>
          </a:xfrm>
          <a:custGeom>
            <a:avLst/>
            <a:gdLst/>
            <a:ahLst/>
            <a:cxnLst/>
            <a:rect l="l" t="t" r="r" b="b"/>
            <a:pathLst>
              <a:path w="5153008" h="5650629">
                <a:moveTo>
                  <a:pt x="0" y="0"/>
                </a:moveTo>
                <a:lnTo>
                  <a:pt x="5153008" y="0"/>
                </a:lnTo>
                <a:lnTo>
                  <a:pt x="5153008" y="5650630"/>
                </a:lnTo>
                <a:lnTo>
                  <a:pt x="0" y="5650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201" r="-6111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142191" y="1798959"/>
            <a:ext cx="8323558" cy="116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87"/>
              </a:lnSpc>
            </a:pPr>
            <a:r>
              <a:rPr lang="en-US" sz="6947" b="1" spc="680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ALCANCE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3600" y="3604881"/>
            <a:ext cx="8600741" cy="484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r>
              <a:rPr lang="en-US" sz="2799" spc="274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Se creará un dataset, se etiquetarán dichas imágenes para clasificarlas entre sanas y afectadas. Luego se implementará un modelo de IA ligero para poder realizar detecciones en las plantas utilizando el dataset, luego se realizarán pruebas del modelo evaluando la precisión y relación con la humedad del suelo y dar capacitación para el uso del dron con el modelo de 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7869">
            <a:off x="7589602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3265842" y="5762625"/>
            <a:ext cx="6199390" cy="3869958"/>
          </a:xfrm>
          <a:custGeom>
            <a:avLst/>
            <a:gdLst/>
            <a:ahLst/>
            <a:cxnLst/>
            <a:rect l="l" t="t" r="r" b="b"/>
            <a:pathLst>
              <a:path w="6199390" h="3869958">
                <a:moveTo>
                  <a:pt x="0" y="0"/>
                </a:moveTo>
                <a:lnTo>
                  <a:pt x="6199390" y="0"/>
                </a:lnTo>
                <a:lnTo>
                  <a:pt x="6199390" y="3869958"/>
                </a:lnTo>
                <a:lnTo>
                  <a:pt x="0" y="3869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221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11152278" y="5327061"/>
            <a:ext cx="4875020" cy="4799827"/>
          </a:xfrm>
          <a:custGeom>
            <a:avLst/>
            <a:gdLst/>
            <a:ahLst/>
            <a:cxnLst/>
            <a:rect l="l" t="t" r="r" b="b"/>
            <a:pathLst>
              <a:path w="4875020" h="4799827">
                <a:moveTo>
                  <a:pt x="0" y="0"/>
                </a:moveTo>
                <a:lnTo>
                  <a:pt x="4875020" y="0"/>
                </a:lnTo>
                <a:lnTo>
                  <a:pt x="4875020" y="4799827"/>
                </a:lnTo>
                <a:lnTo>
                  <a:pt x="0" y="4799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2191002" y="2265366"/>
            <a:ext cx="5724712" cy="86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12"/>
              </a:lnSpc>
            </a:pPr>
            <a:r>
              <a:rPr lang="en-US" sz="6297" b="1" spc="617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DESARROLLO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44610" y="3712669"/>
            <a:ext cx="12398779" cy="143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99"/>
              </a:lnSpc>
            </a:pPr>
            <a:r>
              <a:rPr lang="en-US" sz="2825" spc="276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El cultivo de maíz es un alimento de gran importancia en la dieta y economía de México, centrándonos en el estado de Sinaloa uno de los mayores productores de maíz.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7869">
            <a:off x="7589602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6014310" y="5365846"/>
            <a:ext cx="6259379" cy="4714648"/>
          </a:xfrm>
          <a:custGeom>
            <a:avLst/>
            <a:gdLst/>
            <a:ahLst/>
            <a:cxnLst/>
            <a:rect l="l" t="t" r="r" b="b"/>
            <a:pathLst>
              <a:path w="6259379" h="4714648">
                <a:moveTo>
                  <a:pt x="0" y="0"/>
                </a:moveTo>
                <a:lnTo>
                  <a:pt x="6259380" y="0"/>
                </a:lnTo>
                <a:lnTo>
                  <a:pt x="6259380" y="4714648"/>
                </a:lnTo>
                <a:lnTo>
                  <a:pt x="0" y="4714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2191002" y="2265366"/>
            <a:ext cx="5724712" cy="86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12"/>
              </a:lnSpc>
            </a:pPr>
            <a:r>
              <a:rPr lang="en-US" sz="6297" b="1" spc="617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DESARROLLO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52502" y="3688432"/>
            <a:ext cx="12382997" cy="145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825" spc="276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En este proyecto se toma ese alimento como objeto de estudio debido a que se puede detectar de diferentes formas indicios de afectación que tenga el maíz en el cultivo.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7869">
            <a:off x="7589602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0212672" y="3129583"/>
            <a:ext cx="7565547" cy="5437737"/>
          </a:xfrm>
          <a:custGeom>
            <a:avLst/>
            <a:gdLst/>
            <a:ahLst/>
            <a:cxnLst/>
            <a:rect l="l" t="t" r="r" b="b"/>
            <a:pathLst>
              <a:path w="7565547" h="5437737">
                <a:moveTo>
                  <a:pt x="0" y="0"/>
                </a:moveTo>
                <a:lnTo>
                  <a:pt x="7565547" y="0"/>
                </a:lnTo>
                <a:lnTo>
                  <a:pt x="7565547" y="5437737"/>
                </a:lnTo>
                <a:lnTo>
                  <a:pt x="0" y="5437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2191002" y="2265366"/>
            <a:ext cx="5724712" cy="86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12"/>
              </a:lnSpc>
            </a:pPr>
            <a:r>
              <a:rPr lang="en-US" sz="6297" b="1" spc="617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DESARROLLO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6029" y="4162173"/>
            <a:ext cx="7811500" cy="493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843" lvl="1" indent="-305922" algn="l">
              <a:lnSpc>
                <a:spcPts val="3910"/>
              </a:lnSpc>
              <a:buFont typeface="Arial"/>
              <a:buChar char="•"/>
            </a:pPr>
            <a:r>
              <a:rPr lang="en-US" sz="2833" spc="277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Paso 1: Recopilar datos referentes al cultivo de maiz, fotografiando para obtener un dataset de imagenes local y obteniendo adicionalmente datos de sensores de humedad </a:t>
            </a:r>
          </a:p>
          <a:p>
            <a:pPr algn="l">
              <a:lnSpc>
                <a:spcPts val="3910"/>
              </a:lnSpc>
            </a:pPr>
            <a:endParaRPr lang="en-US" sz="2833" spc="277">
              <a:solidFill>
                <a:srgbClr val="F2F4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10"/>
              </a:lnSpc>
            </a:pPr>
            <a:endParaRPr lang="en-US" sz="2833" spc="277">
              <a:solidFill>
                <a:srgbClr val="F2F4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910"/>
              </a:lnSpc>
            </a:pPr>
            <a:r>
              <a:rPr lang="en-US" sz="2833" spc="277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Obteniendo como beneficio: Dataset a nivel local de la zona rural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508</Words>
  <Application>Microsoft Office PowerPoint</Application>
  <PresentationFormat>Personalizado</PresentationFormat>
  <Paragraphs>70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Calibri</vt:lpstr>
      <vt:lpstr>Oswald Bold</vt:lpstr>
      <vt:lpstr>Arial</vt:lpstr>
      <vt:lpstr>DM Sans</vt:lpstr>
      <vt:lpstr>DM Sans Bold</vt:lpstr>
      <vt:lpstr>Montserrat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Tecnologico de Culiacan</dc:title>
  <cp:lastModifiedBy>José Antonio Sánchez</cp:lastModifiedBy>
  <cp:revision>2</cp:revision>
  <dcterms:created xsi:type="dcterms:W3CDTF">2006-08-16T00:00:00Z</dcterms:created>
  <dcterms:modified xsi:type="dcterms:W3CDTF">2025-09-13T06:47:03Z</dcterms:modified>
  <dc:identifier>DAGycynmK9Y</dc:identifier>
</cp:coreProperties>
</file>